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0" r:id="rId3"/>
    <p:sldId id="308" r:id="rId4"/>
    <p:sldId id="289" r:id="rId5"/>
    <p:sldId id="292" r:id="rId6"/>
    <p:sldId id="291" r:id="rId7"/>
    <p:sldId id="298" r:id="rId8"/>
    <p:sldId id="303" r:id="rId9"/>
    <p:sldId id="302" r:id="rId10"/>
    <p:sldId id="299" r:id="rId11"/>
    <p:sldId id="304" r:id="rId12"/>
    <p:sldId id="300" r:id="rId13"/>
    <p:sldId id="306" r:id="rId14"/>
    <p:sldId id="307" r:id="rId15"/>
    <p:sldId id="312" r:id="rId16"/>
    <p:sldId id="313" r:id="rId17"/>
    <p:sldId id="287" r:id="rId18"/>
    <p:sldId id="264" r:id="rId19"/>
  </p:sldIdLst>
  <p:sldSz cx="9144000" cy="6858000" type="screen4x3"/>
  <p:notesSz cx="9928225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AMBERGER Patrick" initials="DP" lastIdx="1" clrIdx="0">
    <p:extLst>
      <p:ext uri="{19B8F6BF-5375-455C-9EA6-DF929625EA0E}">
        <p15:presenceInfo xmlns:p15="http://schemas.microsoft.com/office/powerpoint/2012/main" userId="S-1-5-21-1456279388-909841351-1845911597-38599" providerId="AD"/>
      </p:ext>
    </p:extLst>
  </p:cmAuthor>
  <p:cmAuthor id="2" name="DRAMBERGER Patrick" initials="DP [2]" lastIdx="10" clrIdx="1">
    <p:extLst>
      <p:ext uri="{19B8F6BF-5375-455C-9EA6-DF929625EA0E}">
        <p15:presenceInfo xmlns:p15="http://schemas.microsoft.com/office/powerpoint/2012/main" userId="S::patrick.dramberger@ktn.gv.at::d3ad48e2-8b1f-4c72-b7af-3975179089f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09" autoAdjust="0"/>
  </p:normalViewPr>
  <p:slideViewPr>
    <p:cSldViewPr>
      <p:cViewPr varScale="1">
        <p:scale>
          <a:sx n="96" d="100"/>
          <a:sy n="96" d="100"/>
        </p:scale>
        <p:origin x="1956" y="78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2" d="100"/>
        <a:sy n="112" d="100"/>
      </p:scale>
      <p:origin x="0" y="0"/>
    </p:cViewPr>
  </p:sorterViewPr>
  <p:notesViewPr>
    <p:cSldViewPr>
      <p:cViewPr varScale="1">
        <p:scale>
          <a:sx n="111" d="100"/>
          <a:sy n="111" d="100"/>
        </p:scale>
        <p:origin x="217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4571BBA0-C814-4B3B-BC42-8B7217B25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EAB9DB9-CBDA-4FC3-9A35-C98533A4EE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DCBB6-C927-4F52-BCC3-8B6A29027C6D}" type="datetimeFigureOut">
              <a:rPr lang="de-AT" smtClean="0"/>
              <a:t>25.02.2026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30C8006-8335-45C4-A328-DBAB44D497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3915E9-1F6E-4F0E-B018-25C7F838B1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A44B7-BD12-48F6-A2A7-6966A5552D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40304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4271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BE014-4140-4FB8-8241-78D3243BA6FD}" type="datetimeFigureOut">
              <a:rPr lang="de-AT" smtClean="0"/>
              <a:t>25.02.2026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823" y="3271382"/>
            <a:ext cx="794258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4271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D9B36-0641-443A-B23E-2A0FEC61DB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02624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911404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18745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12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24528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13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33058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14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907693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17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16919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sz="2800" spc="-5" dirty="0">
                <a:solidFill>
                  <a:srgbClr val="3E3E3E"/>
                </a:solidFill>
                <a:latin typeface="Arial"/>
                <a:cs typeface="Arial"/>
              </a:rPr>
              <a:t>Ziel des Regionalprogrammes </a:t>
            </a:r>
            <a:r>
              <a:rPr lang="de-AT" sz="2800" spc="-5" dirty="0" err="1">
                <a:solidFill>
                  <a:srgbClr val="3E3E3E"/>
                </a:solidFill>
                <a:latin typeface="Arial"/>
                <a:cs typeface="Arial"/>
              </a:rPr>
              <a:t>ökofit</a:t>
            </a:r>
            <a:r>
              <a:rPr lang="de-AT" sz="2800" spc="-5" dirty="0">
                <a:solidFill>
                  <a:srgbClr val="3E3E3E"/>
                </a:solidFill>
                <a:latin typeface="Arial"/>
                <a:cs typeface="Arial"/>
              </a:rPr>
              <a:t> Kärnten ist es, der Kärntner Wirtschaft sowie den Kärntner Gemeinden, Non-Profit-Organisationen und konfessionellen Einrichtungen die Sinnhaftigkeit von Aktivitäten in den Bereichen Umwelt, Nachhaltigkeit (SDGs), Klima und Energie durch geförderte Beratungen näher zu bringen und zu entsprechenden Investitionen zu motivieren.</a:t>
            </a:r>
            <a:endParaRPr lang="de-AT" sz="1800" dirty="0"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44531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66337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AD9B36-0641-443A-B23E-2A0FEC61DBBF}" type="slidenum">
              <a:rPr kumimoji="0" lang="de-A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A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38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54172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72799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108642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dirty="0"/>
              <a:t>„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70314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D9B36-0641-443A-B23E-2A0FEC61DBBF}" type="slidenum">
              <a:rPr lang="de-AT" smtClean="0"/>
              <a:t>10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17504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18AD3-8EE6-41BD-AB71-05E1CE046306}" type="datetime1">
              <a:rPr lang="de-AT" smtClean="0"/>
              <a:t>25.02.2026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05"/>
              </a:lnSpc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583DD-67A7-4DC2-A44F-9DEB2688FB51}" type="datetime1">
              <a:rPr lang="de-AT" smtClean="0"/>
              <a:t>25.02.2026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05"/>
              </a:lnSpc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A825-33E6-4D93-B95B-FCFEF5F37CFF}" type="datetime1">
              <a:rPr lang="de-AT" smtClean="0"/>
              <a:t>25.02.2026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05"/>
              </a:lnSpc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CC852-401C-4221-88C4-BF94ABBD1174}" type="datetime1">
              <a:rPr lang="de-AT" smtClean="0"/>
              <a:t>25.02.2026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05"/>
              </a:lnSpc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0C0E9-C61D-492A-8175-07AC907FFD17}" type="datetime1">
              <a:rPr lang="de-AT" smtClean="0"/>
              <a:t>25.02.2026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05"/>
              </a:lnSpc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300787" y="333375"/>
            <a:ext cx="2482850" cy="28416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81750"/>
            <a:ext cx="9144000" cy="215900"/>
          </a:xfrm>
          <a:custGeom>
            <a:avLst/>
            <a:gdLst/>
            <a:ahLst/>
            <a:cxnLst/>
            <a:rect l="l" t="t" r="r" b="b"/>
            <a:pathLst>
              <a:path w="9144000" h="215900">
                <a:moveTo>
                  <a:pt x="0" y="215900"/>
                </a:moveTo>
                <a:lnTo>
                  <a:pt x="9144000" y="215900"/>
                </a:lnTo>
                <a:lnTo>
                  <a:pt x="9144000" y="0"/>
                </a:lnTo>
                <a:lnTo>
                  <a:pt x="0" y="0"/>
                </a:lnTo>
                <a:lnTo>
                  <a:pt x="0" y="215900"/>
                </a:lnTo>
                <a:close/>
              </a:path>
            </a:pathLst>
          </a:custGeom>
          <a:solidFill>
            <a:srgbClr val="FFD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1342872"/>
            <a:ext cx="8072119" cy="5568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3338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98331" y="6423333"/>
            <a:ext cx="121284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05"/>
              </a:lnSpc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  <p:sp>
        <p:nvSpPr>
          <p:cNvPr id="9" name="Datumsplatzhalter 3"/>
          <p:cNvSpPr txBox="1">
            <a:spLocks/>
          </p:cNvSpPr>
          <p:nvPr userDrawn="1"/>
        </p:nvSpPr>
        <p:spPr>
          <a:xfrm>
            <a:off x="457200" y="6381750"/>
            <a:ext cx="2103120" cy="153888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008FE0-3E13-4E11-A236-683FA6522C2A}" type="datetime1">
              <a:rPr lang="de-AT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25.02.2026</a:t>
            </a:fld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7953E72-0585-48F4-853B-4F8F312A6CD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7998"/>
            <a:ext cx="839316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kofit.at/" TargetMode="External"/><Relationship Id="rId2" Type="http://schemas.openxmlformats.org/officeDocument/2006/relationships/hyperlink" Target="mailto:oekofit@ktn.gv.at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4137" y="2005898"/>
            <a:ext cx="7175724" cy="61555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de-DE" sz="4000" spc="225" dirty="0">
                <a:latin typeface="Arial" panose="020B0604020202020204" pitchFamily="34" charset="0"/>
                <a:cs typeface="Arial" panose="020B0604020202020204" pitchFamily="34" charset="0"/>
              </a:rPr>
              <a:t>Das Regionalprogramm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82787" y="3014856"/>
            <a:ext cx="5178425" cy="18430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A02FF-4229-4529-9E53-8A628F05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Förderfähige Beratungen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49CE0F-E753-42DE-B649-31645745D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2492990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4. Kategorie Ressourcen und Kreislaufwirtschaft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Ressourcenmanagement – Kurz (40h/€ 2.000)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Ressourcenmanagement – Lang (80h/€ 4.000)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Kreislaufwirtschaft (40h/€ 2.000)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Abfall (40h/€ 2.000)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8400EE-BFFD-4CEF-848E-BC820B66DF5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DEE2D-6997-459A-87AF-9CBC27155B5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3"/>
            <a:ext cx="188469" cy="1298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10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3762172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A02FF-4229-4529-9E53-8A628F05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Förderfähige Beratungen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49CE0F-E753-42DE-B649-31645745D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2769989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5. Kategorie Energie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Energiemanagement – Kurz (40h/€ 2.000)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Energiemanagement – Lang (80h/€ 4.000)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Fokus Erneuerbare Energien (40h/€ 2.000)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Fokus Gebäude (40h/€ 2.000)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8400EE-BFFD-4CEF-848E-BC820B66DF5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DEE2D-6997-459A-87AF-9CBC27155B5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2"/>
            <a:ext cx="188469" cy="2060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11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3314718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A02FF-4229-4529-9E53-8A628F05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Förderfähige Beratungen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49CE0F-E753-42DE-B649-31645745D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1384995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6. Kategorie Klima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Klimawandelanpassung – Kurz (24h/€ 1.200)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Klimawandelanpassung – Lang (48/€ 2.400)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8400EE-BFFD-4CEF-848E-BC820B66DF5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DC72D87-DC64-4D2A-9043-6A01CF735C21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DEE2D-6997-459A-87AF-9CBC27155B5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3"/>
            <a:ext cx="188469" cy="1298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12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1047012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A02FF-4229-4529-9E53-8A628F05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Förderfähige Beratungen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49CE0F-E753-42DE-B649-31645745D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1384995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7. Kategorie Mobilität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Mobilitätsmanagement – Kurz (24h/€ 1.200)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Mobilitätsmanagement – Lang (48/€ 2.400)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8400EE-BFFD-4CEF-848E-BC820B66DF5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DEE2D-6997-459A-87AF-9CBC27155B5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2"/>
            <a:ext cx="188469" cy="2060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13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1753335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A02FF-4229-4529-9E53-8A628F05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Förderfähige Beratungen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49CE0F-E753-42DE-B649-31645745D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1107996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8. Kategorie Begleitberatung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Nachbetreuung von </a:t>
            </a:r>
            <a:r>
              <a:rPr lang="de-AT" dirty="0" err="1">
                <a:latin typeface="Arial" panose="020B0604020202020204" pitchFamily="34" charset="0"/>
                <a:cs typeface="Arial" panose="020B0604020202020204" pitchFamily="34" charset="0"/>
              </a:rPr>
              <a:t>Teilnehmer:innen</a:t>
            </a: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 (8h/€ 400)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8400EE-BFFD-4CEF-848E-BC820B66DF5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DEE2D-6997-459A-87AF-9CBC27155B5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3"/>
            <a:ext cx="188469" cy="1298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14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1714896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A010AF-FEB7-413C-AE29-76EE1C2CA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Call-System 2026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160E9D-E0CF-42AE-984F-B63F0DE7E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166199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Zum ersten Mal Call-</a:t>
            </a:r>
            <a:r>
              <a:rPr lang="de-AT" dirty="0" err="1">
                <a:latin typeface="Arial" panose="020B0604020202020204" pitchFamily="34" charset="0"/>
                <a:cs typeface="Arial" panose="020B0604020202020204" pitchFamily="34" charset="0"/>
              </a:rPr>
              <a:t>Sytem</a:t>
            </a: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 eingeführt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 err="1"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dirty="0" err="1">
                <a:latin typeface="Arial" panose="020B0604020202020204" pitchFamily="34" charset="0"/>
                <a:cs typeface="Arial" panose="020B0604020202020204" pitchFamily="34" charset="0"/>
              </a:rPr>
              <a:t>come</a:t>
            </a: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AT" dirty="0" err="1"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dirty="0" err="1">
                <a:latin typeface="Arial" panose="020B0604020202020204" pitchFamily="34" charset="0"/>
                <a:cs typeface="Arial" panose="020B0604020202020204" pitchFamily="34" charset="0"/>
              </a:rPr>
              <a:t>served</a:t>
            </a: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 Prinzip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für den Call bereits Anfang Februar ausgeschöpft!!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FCF10B5-C016-4FF9-88A5-636F12D849F0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366586-EF25-41E0-94ED-7806ECB604C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2"/>
            <a:ext cx="188469" cy="2060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15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218857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A010AF-FEB7-413C-AE29-76EE1C2CA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Wie geht es weiter?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160E9D-E0CF-42AE-984F-B63F0DE7E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166199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Ob es einen 2. Call 2026 geben wird ist aktuell noch offen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Jetzt auf Interessenliste setzen!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Betriebe werden aktiv informiert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FCF10B5-C016-4FF9-88A5-636F12D849F0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366586-EF25-41E0-94ED-7806ECB604C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382000" y="6423333"/>
            <a:ext cx="237615" cy="1298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16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298185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42872"/>
            <a:ext cx="8072119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de-DE" spc="-20" dirty="0"/>
              <a:t>Fragen??</a:t>
            </a:r>
            <a:endParaRPr spc="-4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498330" y="6423333"/>
            <a:ext cx="188469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11557109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93288" y="3443732"/>
            <a:ext cx="4963161" cy="6694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3E3E3E"/>
                </a:solidFill>
                <a:latin typeface="Arial"/>
                <a:cs typeface="Arial"/>
              </a:rPr>
              <a:t>Patrick</a:t>
            </a:r>
            <a:r>
              <a:rPr sz="1800" spc="-5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3E3E3E"/>
                </a:solidFill>
                <a:latin typeface="Arial"/>
                <a:cs typeface="Arial"/>
              </a:rPr>
              <a:t>DRAMBERGER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1800" spc="-10" dirty="0">
                <a:solidFill>
                  <a:srgbClr val="3E3E3E"/>
                </a:solidFill>
                <a:latin typeface="Arial"/>
                <a:cs typeface="Arial"/>
              </a:rPr>
              <a:t>9020 </a:t>
            </a:r>
            <a:r>
              <a:rPr sz="1800" spc="-25" dirty="0">
                <a:solidFill>
                  <a:srgbClr val="3E3E3E"/>
                </a:solidFill>
                <a:latin typeface="Arial"/>
                <a:cs typeface="Arial"/>
              </a:rPr>
              <a:t>KLAGENFURT, </a:t>
            </a:r>
            <a:r>
              <a:rPr lang="de-DE" sz="1800" spc="-5" dirty="0" err="1">
                <a:solidFill>
                  <a:srgbClr val="3E3E3E"/>
                </a:solidFill>
                <a:latin typeface="Arial"/>
                <a:cs typeface="Arial"/>
              </a:rPr>
              <a:t>Flatschacher</a:t>
            </a:r>
            <a:r>
              <a:rPr lang="de-DE" sz="1800" spc="-5" dirty="0">
                <a:solidFill>
                  <a:srgbClr val="3E3E3E"/>
                </a:solidFill>
                <a:latin typeface="Arial"/>
                <a:cs typeface="Arial"/>
              </a:rPr>
              <a:t> Straße 70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93061" y="4102877"/>
            <a:ext cx="798195" cy="1550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56845">
              <a:lnSpc>
                <a:spcPct val="140300"/>
              </a:lnSpc>
            </a:pPr>
            <a:r>
              <a:rPr sz="1800" spc="-55" dirty="0">
                <a:solidFill>
                  <a:srgbClr val="3E3E3E"/>
                </a:solidFill>
                <a:latin typeface="Arial"/>
                <a:cs typeface="Arial"/>
              </a:rPr>
              <a:t>Tel.  </a:t>
            </a:r>
            <a:r>
              <a:rPr sz="1800" spc="-10" dirty="0">
                <a:solidFill>
                  <a:srgbClr val="3E3E3E"/>
                </a:solidFill>
                <a:latin typeface="Arial"/>
                <a:cs typeface="Arial"/>
              </a:rPr>
              <a:t>Fax.  </a:t>
            </a:r>
            <a:r>
              <a:rPr sz="1800" spc="-15" dirty="0">
                <a:solidFill>
                  <a:srgbClr val="3E3E3E"/>
                </a:solidFill>
                <a:latin typeface="Arial"/>
                <a:cs typeface="Arial"/>
              </a:rPr>
              <a:t>e</a:t>
            </a:r>
            <a:r>
              <a:rPr sz="1800" dirty="0">
                <a:solidFill>
                  <a:srgbClr val="3E3E3E"/>
                </a:solidFill>
                <a:latin typeface="Arial"/>
                <a:cs typeface="Arial"/>
              </a:rPr>
              <a:t>-m</a:t>
            </a:r>
            <a:r>
              <a:rPr sz="1800" spc="-15" dirty="0">
                <a:solidFill>
                  <a:srgbClr val="3E3E3E"/>
                </a:solidFill>
                <a:latin typeface="Arial"/>
                <a:cs typeface="Arial"/>
              </a:rPr>
              <a:t>a</a:t>
            </a:r>
            <a:r>
              <a:rPr sz="1800" spc="-10" dirty="0">
                <a:solidFill>
                  <a:srgbClr val="3E3E3E"/>
                </a:solidFill>
                <a:latin typeface="Arial"/>
                <a:cs typeface="Arial"/>
              </a:rPr>
              <a:t>i</a:t>
            </a:r>
            <a:r>
              <a:rPr sz="1800" spc="-5" dirty="0">
                <a:solidFill>
                  <a:srgbClr val="3E3E3E"/>
                </a:solidFill>
                <a:latin typeface="Arial"/>
                <a:cs typeface="Arial"/>
              </a:rPr>
              <a:t>l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800" spc="-10" dirty="0">
                <a:solidFill>
                  <a:srgbClr val="3E3E3E"/>
                </a:solidFill>
                <a:latin typeface="Arial"/>
                <a:cs typeface="Arial"/>
              </a:rPr>
              <a:t>Internet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07461" y="4213428"/>
            <a:ext cx="5503139" cy="144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10" dirty="0">
                <a:solidFill>
                  <a:srgbClr val="3E3E3E"/>
                </a:solidFill>
                <a:latin typeface="Arial"/>
                <a:cs typeface="Arial"/>
              </a:rPr>
              <a:t>050 536</a:t>
            </a:r>
            <a:r>
              <a:rPr sz="1800" spc="-4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1800" spc="-15" dirty="0">
                <a:solidFill>
                  <a:srgbClr val="3E3E3E"/>
                </a:solidFill>
                <a:latin typeface="Arial"/>
                <a:cs typeface="Arial"/>
              </a:rPr>
              <a:t>18805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800" spc="-10" dirty="0">
                <a:solidFill>
                  <a:srgbClr val="3E3E3E"/>
                </a:solidFill>
                <a:latin typeface="Arial"/>
                <a:cs typeface="Arial"/>
              </a:rPr>
              <a:t>050 536</a:t>
            </a:r>
            <a:r>
              <a:rPr sz="1800" spc="-4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1800" spc="-15" dirty="0">
                <a:solidFill>
                  <a:srgbClr val="3E3E3E"/>
                </a:solidFill>
                <a:latin typeface="Arial"/>
                <a:cs typeface="Arial"/>
              </a:rPr>
              <a:t>18800</a:t>
            </a:r>
            <a:endParaRPr sz="1800" dirty="0">
              <a:latin typeface="Arial"/>
              <a:cs typeface="Arial"/>
            </a:endParaRPr>
          </a:p>
          <a:p>
            <a:pPr marL="12700" marR="5080">
              <a:lnSpc>
                <a:spcPts val="3040"/>
              </a:lnSpc>
              <a:spcBef>
                <a:spcPts val="229"/>
              </a:spcBef>
            </a:pPr>
            <a:r>
              <a:rPr lang="de-DE" sz="1800" spc="-15" dirty="0" err="1">
                <a:solidFill>
                  <a:srgbClr val="3E3E3E"/>
                </a:solidFill>
                <a:latin typeface="Arial"/>
                <a:cs typeface="Arial"/>
                <a:hlinkClick r:id="rId2"/>
              </a:rPr>
              <a:t>oekofit</a:t>
            </a:r>
            <a:r>
              <a:rPr sz="1800" spc="-10" dirty="0">
                <a:solidFill>
                  <a:srgbClr val="3E3E3E"/>
                </a:solidFill>
                <a:latin typeface="Arial"/>
                <a:cs typeface="Arial"/>
                <a:hlinkClick r:id="rId2"/>
              </a:rPr>
              <a:t>@</a:t>
            </a:r>
            <a:r>
              <a:rPr sz="1800" dirty="0">
                <a:solidFill>
                  <a:srgbClr val="3E3E3E"/>
                </a:solidFill>
                <a:latin typeface="Arial"/>
                <a:cs typeface="Arial"/>
                <a:hlinkClick r:id="rId2"/>
              </a:rPr>
              <a:t>kt</a:t>
            </a:r>
            <a:r>
              <a:rPr sz="1800" spc="-15" dirty="0">
                <a:solidFill>
                  <a:srgbClr val="3E3E3E"/>
                </a:solidFill>
                <a:latin typeface="Arial"/>
                <a:cs typeface="Arial"/>
                <a:hlinkClick r:id="rId2"/>
              </a:rPr>
              <a:t>n</a:t>
            </a:r>
            <a:r>
              <a:rPr sz="1800" spc="10" dirty="0">
                <a:solidFill>
                  <a:srgbClr val="3E3E3E"/>
                </a:solidFill>
                <a:latin typeface="Arial"/>
                <a:cs typeface="Arial"/>
                <a:hlinkClick r:id="rId2"/>
              </a:rPr>
              <a:t>.</a:t>
            </a:r>
            <a:r>
              <a:rPr sz="1800" spc="-15" dirty="0">
                <a:solidFill>
                  <a:srgbClr val="3E3E3E"/>
                </a:solidFill>
                <a:latin typeface="Arial"/>
                <a:cs typeface="Arial"/>
                <a:hlinkClick r:id="rId2"/>
              </a:rPr>
              <a:t>g</a:t>
            </a:r>
            <a:r>
              <a:rPr sz="1800" spc="-135" dirty="0">
                <a:solidFill>
                  <a:srgbClr val="3E3E3E"/>
                </a:solidFill>
                <a:latin typeface="Arial"/>
                <a:cs typeface="Arial"/>
                <a:hlinkClick r:id="rId2"/>
              </a:rPr>
              <a:t>v</a:t>
            </a:r>
            <a:r>
              <a:rPr sz="1800" dirty="0">
                <a:solidFill>
                  <a:srgbClr val="3E3E3E"/>
                </a:solidFill>
                <a:latin typeface="Arial"/>
                <a:cs typeface="Arial"/>
                <a:hlinkClick r:id="rId2"/>
              </a:rPr>
              <a:t>.</a:t>
            </a:r>
            <a:r>
              <a:rPr sz="1800" spc="-10" dirty="0">
                <a:solidFill>
                  <a:srgbClr val="3E3E3E"/>
                </a:solidFill>
                <a:latin typeface="Arial"/>
                <a:cs typeface="Arial"/>
                <a:hlinkClick r:id="rId2"/>
              </a:rPr>
              <a:t>at</a:t>
            </a:r>
            <a:r>
              <a:rPr lang="de-DE" sz="1800" spc="-10" dirty="0">
                <a:solidFill>
                  <a:srgbClr val="3E3E3E"/>
                </a:solidFill>
                <a:latin typeface="Arial"/>
                <a:cs typeface="Arial"/>
                <a:hlinkClick r:id="rId2"/>
              </a:rPr>
              <a:t> </a:t>
            </a:r>
            <a:endParaRPr lang="de-AT" spc="-10" dirty="0">
              <a:solidFill>
                <a:srgbClr val="3E3E3E"/>
              </a:solidFill>
              <a:latin typeface="Arial"/>
              <a:cs typeface="Arial"/>
            </a:endParaRPr>
          </a:p>
          <a:p>
            <a:pPr marL="12700" marR="5080">
              <a:lnSpc>
                <a:spcPts val="3040"/>
              </a:lnSpc>
              <a:spcBef>
                <a:spcPts val="229"/>
              </a:spcBef>
            </a:pPr>
            <a:r>
              <a:rPr sz="1800" spc="-20" dirty="0">
                <a:solidFill>
                  <a:srgbClr val="3E3E3E"/>
                </a:solidFill>
                <a:latin typeface="Arial"/>
                <a:cs typeface="Arial"/>
                <a:hlinkClick r:id="rId3"/>
              </a:rPr>
              <a:t>www.oekofit.at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78025" y="1219200"/>
            <a:ext cx="5178425" cy="1841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498330" y="6423333"/>
            <a:ext cx="188469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1D3A92-691D-4359-BB5E-AD68FA0E9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Regionalprogramm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0047F0-C58D-4967-AC70-42EDC0754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166199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Eines von 9 Regionalprogrammen in Österreich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Besteht bereits seit 2010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Kooperation mit Klimafonds, BMLUK und KPC</a:t>
            </a:r>
            <a:br>
              <a:rPr lang="de-DE" dirty="0"/>
            </a:b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9DDFE25-C9AC-43E3-9926-713A3D783F6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C22713-B935-4FA1-9C3A-76BF12C71CA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2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1950989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9EBC6C-FC6D-4172-988C-1CDB7124C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Zielsetzung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42189D2-DB82-4730-B58A-2FA5F861F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3046988"/>
          </a:xfrm>
        </p:spPr>
        <p:txBody>
          <a:bodyPr/>
          <a:lstStyle/>
          <a:p>
            <a:r>
              <a:rPr lang="de-A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Das Regionalprogramm </a:t>
            </a:r>
            <a:r>
              <a:rPr lang="de-AT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ökofit</a:t>
            </a:r>
            <a:r>
              <a:rPr lang="de-A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Kärnten verfolgt ein klares Ziel:</a:t>
            </a:r>
            <a:endParaRPr lang="de-A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AT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Unterstützung von KMU, Gemeinden, Non-Profit-Organisationen und konfessionellen Einrichtungen</a:t>
            </a:r>
            <a:r>
              <a:rPr lang="de-AT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A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bei Projekten in den Bereichen Umwelt, Nachhaltigkeit und Energie durch geförderte Beratungen.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Beitrag zu den </a:t>
            </a:r>
            <a:r>
              <a:rPr lang="de-AT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Sustainable</a:t>
            </a:r>
            <a:r>
              <a:rPr lang="de-A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Development Goals (SDGs).</a:t>
            </a:r>
            <a:endParaRPr lang="de-A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Fokus auf KMU und kleinere Organisationen - große Unternehmen sind ausgeschlossen.</a:t>
            </a:r>
            <a:endParaRPr lang="de-A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00A76CB-1502-4462-8636-7A9A3E1983DC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8C7945-2F6D-4815-A785-C8DA99BD82B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3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179417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4E020-CB51-4EC0-BA4F-754697ED9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Fördervoraussetzungen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CA6B4E-117E-461E-B9E0-9A026C924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24929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Sitz/Betriebsstätte in Kärnten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Keine finanziellen Schwierigkeiten (z. B. Insolvenz)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Ausschluss großer Unternehmen (VZÄ &gt; 249, Umsatz &gt; 50 Mio. €, Bilanzsumme &gt; 43 Mio. €)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Ausschluss landwirtschaftlicher Primärerzeugung</a:t>
            </a:r>
          </a:p>
          <a:p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B538C9A-EEE0-4BD3-A636-0118CA85B820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6CAFF7-C797-4F69-B4AB-7F6B502701A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4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3981957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069313-2FB6-4B85-9D8F-8BE67748B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Berechnungsgrundlage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8CF17A-233F-4288-BA4E-9973AA688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360098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Maximal förderbarer Tagsatz: € 800 netto = € 100 Stundensatz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Förderquote: 50 % (Ausnahme Schulen/Kindergärten = 100 %)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Abrechnung stundenweise </a:t>
            </a: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aufgewendete Stunden müssen ersichtlich sein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Keine Pauschalen </a:t>
            </a: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tatsächliche Förderung kann nicht berechnet werden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Nicht förderbar: Kilometergeld, Diäten, Übernachtungskosten, jährliche Audits, Gebühren (z.B. Umweltzeichen)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EF41F1-B21C-4F18-BF43-E3833AB6CDF6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8FD9A9-6AA0-427F-B86E-5C4DF07CFC2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2"/>
            <a:ext cx="188469" cy="206067"/>
          </a:xfrm>
        </p:spPr>
        <p:txBody>
          <a:bodyPr/>
          <a:lstStyle/>
          <a:p>
            <a:pPr marL="25400" marR="0" lvl="0" indent="0" algn="l" defTabSz="914400" rtl="0" eaLnBrk="1" fontAlgn="auto" latinLnBrk="0" hangingPunct="1">
              <a:lnSpc>
                <a:spcPts val="110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lang="de-AT" sz="1000" b="0" i="0" u="none" strike="noStrike" kern="1200" cap="none" spc="-5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25400" marR="0" lvl="0" indent="0" algn="l" defTabSz="914400" rtl="0" eaLnBrk="1" fontAlgn="auto" latinLnBrk="0" hangingPunct="1">
                <a:lnSpc>
                  <a:spcPts val="110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AT" sz="10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9049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A02FF-4229-4529-9E53-8A628F05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Förderfähige Beratungen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49CE0F-E753-42DE-B649-31645745D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166199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8 Beratungskategorien</a:t>
            </a:r>
          </a:p>
          <a:p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Untergliederung der Beratungskategorien in insgesamt 20 Beratungsmodule</a:t>
            </a:r>
          </a:p>
          <a:p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Maximal geförderte Beratungstage/Beratungsstunden je Beratungsmodul</a:t>
            </a:r>
          </a:p>
          <a:p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8400EE-BFFD-4CEF-848E-BC820B66DF5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DEE2D-6997-459A-87AF-9CBC27155B5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3"/>
            <a:ext cx="188469" cy="1298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6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2271565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A02FF-4229-4529-9E53-8A628F05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Förderfähige Beratungen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49CE0F-E753-42DE-B649-31645745D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830997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1. Kategorie Individueller Einstieg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Checktag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(8h/€ 400)</a:t>
            </a: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8400EE-BFFD-4CEF-848E-BC820B66DF5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DEE2D-6997-459A-87AF-9CBC27155B5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2"/>
            <a:ext cx="188469" cy="2060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7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3947158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A02FF-4229-4529-9E53-8A628F05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Förderfähige Beratungen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49CE0F-E753-42DE-B649-31645745D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1938992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2. Umweltzeichen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Erst-Zertifizierung (40h/€ 2.000) 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Ausnahme: Umweltzeichen Schulen/Kindergärten (40h/€ 4.000) = 100%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Re-Zertifizierung (24h/€ 1.200)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Ausnahme: Umweltzeichen Schulen/Kindergärten (24h/€ 2.400) = 100%</a:t>
            </a: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8400EE-BFFD-4CEF-848E-BC820B66DF5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DEE2D-6997-459A-87AF-9CBC27155B5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3"/>
            <a:ext cx="188469" cy="1298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8</a:t>
            </a:fld>
            <a:endParaRPr lang="de-AT" spc="-5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BB1DB8D-F604-4248-AF77-E55B68700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4789674"/>
            <a:ext cx="1260000" cy="12600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82A67696-EF52-44C5-9925-E733DBB9E80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960" y="4789674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580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A02FF-4229-4529-9E53-8A628F05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Förderfähige Beratungen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49CE0F-E753-42DE-B649-31645745D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501900"/>
            <a:ext cx="8072119" cy="2769989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3. Kategorie Umwelt- und Nachhaltigkeitsmanagement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Umweltmanagementsystem – Erstzertifizierung (160h/€ 8.000)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Ausnahme: 12-Monats-Frist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Umweltmanagementsystem – Rezertifizierung (24h/€ 1.200)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Nachhaltigkeitsmanagement – Kurz (40h/€ 2.000)</a:t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Nachhaltigkeitsmanagement – Lang (80h/€ 4.000)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8400EE-BFFD-4CEF-848E-BC820B66DF5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DEE2D-6997-459A-87AF-9CBC27155B5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498330" y="6423333"/>
            <a:ext cx="188469" cy="129867"/>
          </a:xfrm>
        </p:spPr>
        <p:txBody>
          <a:bodyPr/>
          <a:lstStyle/>
          <a:p>
            <a:pPr marL="25400">
              <a:lnSpc>
                <a:spcPts val="1105"/>
              </a:lnSpc>
            </a:pPr>
            <a:fld id="{81D60167-4931-47E6-BA6A-407CBD079E47}" type="slidenum">
              <a:rPr lang="de-AT" spc="-5" smtClean="0"/>
              <a:t>9</a:t>
            </a:fld>
            <a:endParaRPr lang="de-AT" spc="-5" dirty="0"/>
          </a:p>
        </p:txBody>
      </p:sp>
    </p:spTree>
    <p:extLst>
      <p:ext uri="{BB962C8B-B14F-4D97-AF65-F5344CB8AC3E}">
        <p14:creationId xmlns:p14="http://schemas.microsoft.com/office/powerpoint/2010/main" val="1310733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E3E3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651</Words>
  <Application>Microsoft Office PowerPoint</Application>
  <PresentationFormat>Bildschirmpräsentation (4:3)</PresentationFormat>
  <Paragraphs>127</Paragraphs>
  <Slides>18</Slides>
  <Notes>14</Notes>
  <HiddenSlides>9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Das Regionalprogramm</vt:lpstr>
      <vt:lpstr>Das Regionalprogramm</vt:lpstr>
      <vt:lpstr>Zielsetzung</vt:lpstr>
      <vt:lpstr>Fördervoraussetzungen</vt:lpstr>
      <vt:lpstr>Berechnungsgrundlage</vt:lpstr>
      <vt:lpstr>Förderfähige Beratungen</vt:lpstr>
      <vt:lpstr>Förderfähige Beratungen</vt:lpstr>
      <vt:lpstr>Förderfähige Beratungen</vt:lpstr>
      <vt:lpstr>Förderfähige Beratungen</vt:lpstr>
      <vt:lpstr>Förderfähige Beratungen</vt:lpstr>
      <vt:lpstr>Förderfähige Beratungen</vt:lpstr>
      <vt:lpstr>Förderfähige Beratungen</vt:lpstr>
      <vt:lpstr>Förderfähige Beratungen</vt:lpstr>
      <vt:lpstr>Förderfähige Beratungen</vt:lpstr>
      <vt:lpstr>Call-System 2026</vt:lpstr>
      <vt:lpstr>Wie geht es weiter?</vt:lpstr>
      <vt:lpstr>Fragen??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Dietrichstein</dc:creator>
  <cp:lastModifiedBy>DRAMBERGER Patrick</cp:lastModifiedBy>
  <cp:revision>164</cp:revision>
  <cp:lastPrinted>2024-11-18T07:10:39Z</cp:lastPrinted>
  <dcterms:created xsi:type="dcterms:W3CDTF">2017-03-29T07:15:13Z</dcterms:created>
  <dcterms:modified xsi:type="dcterms:W3CDTF">2026-02-25T12:00:00Z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2015-10-21T00:00:00Z</vt:filetime>
  </property>
  <property fmtid="{D5CDD505-2E9C-101B-9397-08002B2CF9AE}" pid="3" name="Creator">
    <vt:lpwstr>Acrobat PDFMaker 10.1 für PowerPoint</vt:lpwstr>
  </property>
  <property fmtid="{D5CDD505-2E9C-101B-9397-08002B2CF9AE}" pid="4" name="LastSaved">
    <vt:filetime>2017-03-29T00:00:00Z</vt:filetime>
  </property>
</Properties>
</file>